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463" r:id="rId3"/>
    <p:sldId id="366" r:id="rId4"/>
    <p:sldId id="459" r:id="rId5"/>
    <p:sldId id="358" r:id="rId6"/>
    <p:sldId id="371" r:id="rId7"/>
    <p:sldId id="372" r:id="rId8"/>
    <p:sldId id="392" r:id="rId9"/>
    <p:sldId id="393" r:id="rId10"/>
    <p:sldId id="394" r:id="rId11"/>
    <p:sldId id="259" r:id="rId12"/>
    <p:sldId id="340" r:id="rId13"/>
    <p:sldId id="342" r:id="rId14"/>
    <p:sldId id="346" r:id="rId15"/>
    <p:sldId id="344" r:id="rId16"/>
    <p:sldId id="347" r:id="rId17"/>
    <p:sldId id="348" r:id="rId18"/>
    <p:sldId id="349" r:id="rId19"/>
    <p:sldId id="331" r:id="rId20"/>
    <p:sldId id="327" r:id="rId21"/>
    <p:sldId id="350" r:id="rId22"/>
    <p:sldId id="351" r:id="rId23"/>
    <p:sldId id="352" r:id="rId24"/>
    <p:sldId id="355" r:id="rId25"/>
    <p:sldId id="354" r:id="rId26"/>
    <p:sldId id="356" r:id="rId27"/>
    <p:sldId id="395" r:id="rId28"/>
    <p:sldId id="397" r:id="rId29"/>
    <p:sldId id="328" r:id="rId30"/>
    <p:sldId id="398" r:id="rId31"/>
    <p:sldId id="472" r:id="rId32"/>
    <p:sldId id="473" r:id="rId33"/>
    <p:sldId id="474" r:id="rId34"/>
    <p:sldId id="475" r:id="rId35"/>
    <p:sldId id="476" r:id="rId36"/>
    <p:sldId id="400" r:id="rId37"/>
    <p:sldId id="421" r:id="rId38"/>
    <p:sldId id="424" r:id="rId39"/>
    <p:sldId id="425" r:id="rId40"/>
    <p:sldId id="401" r:id="rId41"/>
    <p:sldId id="470" r:id="rId42"/>
    <p:sldId id="433" r:id="rId43"/>
    <p:sldId id="434" r:id="rId44"/>
    <p:sldId id="403" r:id="rId45"/>
    <p:sldId id="404" r:id="rId46"/>
    <p:sldId id="407" r:id="rId47"/>
    <p:sldId id="405" r:id="rId48"/>
    <p:sldId id="426" r:id="rId49"/>
    <p:sldId id="427" r:id="rId50"/>
    <p:sldId id="443" r:id="rId51"/>
    <p:sldId id="411" r:id="rId52"/>
    <p:sldId id="412" r:id="rId53"/>
    <p:sldId id="413" r:id="rId54"/>
    <p:sldId id="471" r:id="rId55"/>
    <p:sldId id="448" r:id="rId56"/>
    <p:sldId id="449" r:id="rId57"/>
    <p:sldId id="450" r:id="rId58"/>
    <p:sldId id="451" r:id="rId59"/>
    <p:sldId id="452" r:id="rId60"/>
    <p:sldId id="453" r:id="rId61"/>
    <p:sldId id="454" r:id="rId62"/>
    <p:sldId id="310" r:id="rId63"/>
    <p:sldId id="444" r:id="rId64"/>
    <p:sldId id="322" r:id="rId65"/>
    <p:sldId id="323" r:id="rId66"/>
    <p:sldId id="324" r:id="rId67"/>
    <p:sldId id="337" r:id="rId68"/>
    <p:sldId id="374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90" r:id="rId78"/>
    <p:sldId id="385" r:id="rId79"/>
    <p:sldId id="386" r:id="rId80"/>
    <p:sldId id="387" r:id="rId81"/>
    <p:sldId id="388" r:id="rId82"/>
    <p:sldId id="389" r:id="rId83"/>
    <p:sldId id="435" r:id="rId84"/>
    <p:sldId id="436" r:id="rId85"/>
    <p:sldId id="437" r:id="rId86"/>
    <p:sldId id="438" r:id="rId87"/>
    <p:sldId id="440" r:id="rId88"/>
    <p:sldId id="462" r:id="rId89"/>
    <p:sldId id="460" r:id="rId90"/>
    <p:sldId id="461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7"/>
    <p:restoredTop sz="94574"/>
  </p:normalViewPr>
  <p:slideViewPr>
    <p:cSldViewPr snapToGrid="0" snapToObjects="1">
      <p:cViewPr varScale="1">
        <p:scale>
          <a:sx n="100" d="100"/>
          <a:sy n="100" d="100"/>
        </p:scale>
        <p:origin x="1888" y="1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29600-3DB0-6B4C-919F-7377F9DF3241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5532A-6E05-4240-B5FE-8CF1D130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5532A-6E05-4240-B5FE-8CF1D13063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5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5532A-6E05-4240-B5FE-8CF1D13063D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5532A-6E05-4240-B5FE-8CF1D13063D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8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5532A-6E05-4240-B5FE-8CF1D13063D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82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5532A-6E05-4240-B5FE-8CF1D13063D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2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3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4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0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6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4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23476"/>
            <a:ext cx="9144000" cy="6034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66D88-7BE3-BE43-B31C-44674C93FBEB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3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7.png"/><Relationship Id="rId5" Type="http://schemas.openxmlformats.org/officeDocument/2006/relationships/image" Target="../media/image23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23.pn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microsoft.com/office/2007/relationships/hdphoto" Target="../media/hdphoto2.wdp"/><Relationship Id="rId4" Type="http://schemas.openxmlformats.org/officeDocument/2006/relationships/image" Target="../media/image11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3.png"/><Relationship Id="rId7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FFFFFF">
              <a:alpha val="4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329" y="1914960"/>
            <a:ext cx="6269318" cy="1470025"/>
          </a:xfrm>
        </p:spPr>
        <p:txBody>
          <a:bodyPr>
            <a:noAutofit/>
          </a:bodyPr>
          <a:lstStyle/>
          <a:p>
            <a:r>
              <a:rPr lang="en-US" sz="5000" b="1" dirty="0"/>
              <a:t>Mapping </a:t>
            </a:r>
            <a:r>
              <a:rPr lang="en-US" sz="5000" b="1" dirty="0" err="1"/>
              <a:t>numerosity</a:t>
            </a:r>
            <a:r>
              <a:rPr lang="en-US" sz="5000" b="1" dirty="0"/>
              <a:t> onto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Ed Vul</a:t>
            </a:r>
          </a:p>
          <a:p>
            <a:r>
              <a:rPr lang="en-US" b="1" dirty="0"/>
              <a:t>Jess Sullivan</a:t>
            </a:r>
          </a:p>
          <a:p>
            <a:r>
              <a:rPr lang="en-US" b="1" dirty="0"/>
              <a:t>Dave </a:t>
            </a:r>
            <a:r>
              <a:rPr lang="en-US" b="1" dirty="0" err="1"/>
              <a:t>Barner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554649"/>
            <a:ext cx="9144000" cy="303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Cog-BB 2014-06-06</a:t>
            </a:r>
          </a:p>
        </p:txBody>
      </p:sp>
    </p:spTree>
    <p:extLst>
      <p:ext uri="{BB962C8B-B14F-4D97-AF65-F5344CB8AC3E}">
        <p14:creationId xmlns:p14="http://schemas.microsoft.com/office/powerpoint/2010/main" val="2159725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Helvetica"/>
                  <a:cs typeface="Helvetica"/>
                </a:rPr>
                <a:t>“80”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68306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29360" y="4514058"/>
            <a:ext cx="656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/>
                <a:cs typeface="Helvetica"/>
              </a:rPr>
              <a:t>We map a Fechner-like magnitude representation onto space and numbers via a log scale.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48602" y="759910"/>
            <a:ext cx="1112891" cy="408490"/>
            <a:chOff x="5677977" y="1152560"/>
            <a:chExt cx="1686318" cy="6189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52963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/>
                <a:cs typeface="Helvetica"/>
              </a:rPr>
              <a:t>But perhaps the compression arises only from time- averaging?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6550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So, do we have a mapping or some kind of smoothing?</a:t>
            </a:r>
          </a:p>
        </p:txBody>
      </p:sp>
    </p:spTree>
    <p:extLst>
      <p:ext uri="{BB962C8B-B14F-4D97-AF65-F5344CB8AC3E}">
        <p14:creationId xmlns:p14="http://schemas.microsoft.com/office/powerpoint/2010/main" val="268972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92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158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" y="4860814"/>
            <a:ext cx="2148866" cy="1608508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384" y="4860813"/>
            <a:ext cx="2147474" cy="1608508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011" y="4860814"/>
            <a:ext cx="2141889" cy="1608508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052" y="4860813"/>
            <a:ext cx="2142583" cy="1608508"/>
          </a:xfrm>
          <a:prstGeom prst="rect">
            <a:avLst/>
          </a:prstGeom>
          <a:ln w="1270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/>
          <p:cNvCxnSpPr/>
          <p:nvPr/>
        </p:nvCxnSpPr>
        <p:spPr>
          <a:xfrm flipV="1">
            <a:off x="1150205" y="3930186"/>
            <a:ext cx="0" cy="93062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422400" y="3930186"/>
            <a:ext cx="1160441" cy="93062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354384" y="3930186"/>
            <a:ext cx="2299627" cy="9306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806411" y="3930186"/>
            <a:ext cx="2141641" cy="9306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9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85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43156" y="0"/>
            <a:ext cx="1300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Presented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Reported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3800" y="5842337"/>
            <a:ext cx="474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Reported numbers tend to…</a:t>
            </a:r>
          </a:p>
          <a:p>
            <a:pPr marL="457200" indent="-457200">
              <a:buAutoNum type="alphaLcParenBoth"/>
            </a:pPr>
            <a:r>
              <a:rPr lang="en-US" sz="2000" b="1" dirty="0">
                <a:latin typeface="Helvetica"/>
                <a:cs typeface="Helvetica"/>
              </a:rPr>
              <a:t>Be underestimated</a:t>
            </a:r>
          </a:p>
          <a:p>
            <a:pPr marL="457200" indent="-457200">
              <a:buAutoNum type="alphaLcParenBoth"/>
            </a:pPr>
            <a:r>
              <a:rPr lang="en-US" sz="2000" b="1" dirty="0">
                <a:latin typeface="Helvetica"/>
                <a:cs typeface="Helvetica"/>
              </a:rPr>
              <a:t>Be “round”</a:t>
            </a:r>
          </a:p>
        </p:txBody>
      </p:sp>
    </p:spTree>
    <p:extLst>
      <p:ext uri="{BB962C8B-B14F-4D97-AF65-F5344CB8AC3E}">
        <p14:creationId xmlns:p14="http://schemas.microsoft.com/office/powerpoint/2010/main" val="1919643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40" y="0"/>
            <a:ext cx="4765040" cy="2337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2317247"/>
            <a:ext cx="4765040" cy="45426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357120" y="2153920"/>
            <a:ext cx="0" cy="193807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68880" y="2153153"/>
            <a:ext cx="1503680" cy="193807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37280" y="2153920"/>
            <a:ext cx="1991360" cy="183647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68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583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476" y="6251"/>
            <a:ext cx="18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Individual trials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3197892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575301" cy="5114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569" y="0"/>
            <a:ext cx="18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Individual trials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Median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0"/>
            <a:ext cx="3568700" cy="385663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575300" y="4002827"/>
            <a:ext cx="3479065" cy="2855173"/>
            <a:chOff x="1450318" y="2346158"/>
            <a:chExt cx="5497736" cy="451184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0318" y="2346158"/>
              <a:ext cx="5497736" cy="45118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3600" y="2346158"/>
              <a:ext cx="2511650" cy="90498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0" y="5842337"/>
            <a:ext cx="474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Reported numbers tend to…</a:t>
            </a:r>
          </a:p>
          <a:p>
            <a:pPr marL="457200" indent="-457200">
              <a:buAutoNum type="alphaLcParenBoth"/>
            </a:pPr>
            <a:r>
              <a:rPr lang="en-US" sz="2000" b="1" dirty="0">
                <a:latin typeface="Helvetica"/>
                <a:cs typeface="Helvetica"/>
              </a:rPr>
              <a:t>Be underestimated</a:t>
            </a:r>
          </a:p>
          <a:p>
            <a:pPr marL="457200" indent="-457200">
              <a:buAutoNum type="alphaLcParenBoth"/>
            </a:pPr>
            <a:r>
              <a:rPr lang="en-US" sz="2000" b="1" dirty="0">
                <a:latin typeface="Helvetica"/>
                <a:cs typeface="Helvetica"/>
              </a:rPr>
              <a:t>Be quite noisy when large</a:t>
            </a:r>
          </a:p>
        </p:txBody>
      </p:sp>
    </p:spTree>
    <p:extLst>
      <p:ext uri="{BB962C8B-B14F-4D97-AF65-F5344CB8AC3E}">
        <p14:creationId xmlns:p14="http://schemas.microsoft.com/office/powerpoint/2010/main" val="107921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031415" cy="3698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569" y="0"/>
            <a:ext cx="18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Individual trials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Median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0"/>
            <a:ext cx="3568700" cy="38566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525520"/>
            <a:ext cx="4031415" cy="1754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761" y="5049520"/>
            <a:ext cx="4143175" cy="18093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355600" y="4141390"/>
            <a:ext cx="150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Response Time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376234" y="5669021"/>
            <a:ext cx="1546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/>
                <a:cs typeface="Helvetica"/>
              </a:rPr>
              <a:t>Error rate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300" y="3892856"/>
            <a:ext cx="3489824" cy="297505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43267" y="0"/>
            <a:ext cx="6513133" cy="6596300"/>
            <a:chOff x="243267" y="0"/>
            <a:chExt cx="6513133" cy="6596300"/>
          </a:xfrm>
        </p:grpSpPr>
        <p:sp>
          <p:nvSpPr>
            <p:cNvPr id="13" name="Rectangle 12"/>
            <p:cNvSpPr/>
            <p:nvPr/>
          </p:nvSpPr>
          <p:spPr>
            <a:xfrm>
              <a:off x="243267" y="0"/>
              <a:ext cx="1565213" cy="6596300"/>
            </a:xfrm>
            <a:prstGeom prst="rect">
              <a:avLst/>
            </a:prstGeom>
            <a:gradFill>
              <a:gsLst>
                <a:gs pos="0">
                  <a:schemeClr val="tx1">
                    <a:alpha val="45000"/>
                  </a:schemeClr>
                </a:gs>
                <a:gs pos="100000">
                  <a:schemeClr val="bg1">
                    <a:alpha val="0"/>
                  </a:schemeClr>
                </a:gs>
                <a:gs pos="69000">
                  <a:schemeClr val="tx1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44627" y="3992880"/>
              <a:ext cx="711773" cy="260342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3267" y="3213853"/>
              <a:ext cx="1565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Helvetica"/>
                  <a:cs typeface="Helvetica"/>
                </a:rPr>
                <a:t>“</a:t>
              </a:r>
              <a:r>
                <a:rPr lang="en-US" sz="1400" b="1" dirty="0" err="1">
                  <a:latin typeface="Helvetica"/>
                  <a:cs typeface="Helvetica"/>
                </a:rPr>
                <a:t>Subitizing</a:t>
              </a:r>
              <a:r>
                <a:rPr lang="en-US" sz="1400" b="1" dirty="0">
                  <a:latin typeface="Helvetica"/>
                  <a:cs typeface="Helvetica"/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6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583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476" y="6251"/>
            <a:ext cx="18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Individual trials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2774141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13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4177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/>
                <a:cs typeface="Helvetica"/>
              </a:rPr>
              <a:t>Some of the messiness seems to arise from individual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997735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8922" cy="6858000"/>
          </a:xfrm>
          <a:prstGeom prst="rect">
            <a:avLst/>
          </a:prstGeom>
          <a:ln w="28575" cmpd="sng">
            <a:noFill/>
          </a:ln>
          <a:effectLst/>
          <a:scene3d>
            <a:camera prst="perspective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8633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250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20187" y="3286931"/>
            <a:ext cx="7335255" cy="3286930"/>
            <a:chOff x="320187" y="3286931"/>
            <a:chExt cx="7335255" cy="3286930"/>
          </a:xfrm>
        </p:grpSpPr>
        <p:sp>
          <p:nvSpPr>
            <p:cNvPr id="8" name="Rectangle 7"/>
            <p:cNvSpPr/>
            <p:nvPr/>
          </p:nvSpPr>
          <p:spPr>
            <a:xfrm>
              <a:off x="320187" y="3286931"/>
              <a:ext cx="1440840" cy="164346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14602" y="4953000"/>
              <a:ext cx="1440840" cy="162086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0086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02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86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41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2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/>
                <a:cs typeface="Helvetica"/>
              </a:rPr>
              <a:t>Calibration seems to extend far beyond the </a:t>
            </a:r>
            <a:r>
              <a:rPr lang="en-US" sz="2000" b="1" dirty="0" err="1">
                <a:latin typeface="Helvetica"/>
                <a:cs typeface="Helvetica"/>
              </a:rPr>
              <a:t>subitizing</a:t>
            </a:r>
            <a:r>
              <a:rPr lang="en-US" sz="2000" b="1" dirty="0">
                <a:latin typeface="Helvetica"/>
                <a:cs typeface="Helvetica"/>
              </a:rPr>
              <a:t> range...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06880" y="2214880"/>
            <a:ext cx="741680" cy="1005840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4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12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/>
                <a:cs typeface="Helvetica"/>
              </a:rPr>
              <a:t>Bilinear power fits capture these deviations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73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02751" y="4088405"/>
            <a:ext cx="454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Most subjects have cutoffs around 10-30, well outside </a:t>
            </a:r>
            <a:r>
              <a:rPr lang="en-US" sz="2000" b="1" dirty="0" err="1">
                <a:latin typeface="Helvetica"/>
                <a:cs typeface="Helvetica"/>
              </a:rPr>
              <a:t>subitizing</a:t>
            </a:r>
            <a:r>
              <a:rPr lang="en-US" sz="2000" b="1" dirty="0">
                <a:latin typeface="Helvetica"/>
                <a:cs typeface="Helvetica"/>
              </a:rPr>
              <a:t> range.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8101" cy="4088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0" y="4067113"/>
            <a:ext cx="4531631" cy="279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61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Helvetica"/>
                  <a:cs typeface="Helvetica"/>
                </a:rPr>
                <a:t>“80”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68306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1405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Mapping isn’t a simple power law outside </a:t>
            </a:r>
            <a:r>
              <a:rPr lang="en-US" sz="2000" b="1" dirty="0" err="1">
                <a:latin typeface="Helvetica"/>
                <a:cs typeface="Helvetica"/>
              </a:rPr>
              <a:t>subitizing</a:t>
            </a:r>
            <a:r>
              <a:rPr lang="en-US" sz="2000" b="1" dirty="0">
                <a:latin typeface="Helvetica"/>
                <a:cs typeface="Helvetica"/>
              </a:rPr>
              <a:t> – instead it seems to show power-law </a:t>
            </a:r>
            <a:r>
              <a:rPr lang="en-US" sz="2000" b="1" dirty="0" err="1">
                <a:latin typeface="Helvetica"/>
                <a:cs typeface="Helvetica"/>
              </a:rPr>
              <a:t>miscalibration</a:t>
            </a:r>
            <a:r>
              <a:rPr lang="en-US" sz="2000" b="1" dirty="0">
                <a:latin typeface="Helvetica"/>
                <a:cs typeface="Helvetica"/>
              </a:rPr>
              <a:t> only for large numbers.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48602" y="759910"/>
            <a:ext cx="1112891" cy="408490"/>
            <a:chOff x="5677977" y="1152560"/>
            <a:chExt cx="1686318" cy="6189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5262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852161" y="284482"/>
            <a:ext cx="3190239" cy="1910078"/>
          </a:xfrm>
          <a:prstGeom prst="wedgeEllipseCallout">
            <a:avLst>
              <a:gd name="adj1" fmla="val -59073"/>
              <a:gd name="adj2" fmla="val 2016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446" y="6396335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Does this time-dependence arise in number estimates?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613637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Ciccini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Anobile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Burr (2014)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05" y="976465"/>
            <a:ext cx="717898" cy="537374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450" y="976465"/>
            <a:ext cx="715800" cy="537375"/>
          </a:xfrm>
          <a:prstGeom prst="rect">
            <a:avLst/>
          </a:prstGeom>
          <a:ln w="12700" cmpd="sng">
            <a:solidFill>
              <a:srgbClr val="000000"/>
            </a:solidFill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6704703" y="1330959"/>
            <a:ext cx="151874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86320" y="976465"/>
            <a:ext cx="0" cy="35449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845" y="2997200"/>
            <a:ext cx="2196797" cy="26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642" y="2997200"/>
            <a:ext cx="4227534" cy="26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6429" y="42688"/>
            <a:ext cx="1622279" cy="6221691"/>
          </a:xfrm>
          <a:prstGeom prst="rect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371" y="111741"/>
            <a:ext cx="4378112" cy="3121831"/>
          </a:xfrm>
          <a:prstGeom prst="rect">
            <a:avLst/>
          </a:prstGeom>
          <a:ln w="1905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66326" y="54106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Responses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6326" y="280906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Stimuli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66326" y="506370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00000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7776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06499" y="1"/>
            <a:ext cx="1442984" cy="2011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40" y="471197"/>
            <a:ext cx="1302404" cy="9995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125575" y="249821"/>
            <a:ext cx="1340723" cy="1173876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87208" y="2037769"/>
              <a:ext cx="731818" cy="353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008000"/>
                  </a:solidFill>
                  <a:latin typeface="Helvetica"/>
                  <a:cs typeface="Helvetica"/>
                </a:rPr>
                <a:t>$5.80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39" y="4092793"/>
            <a:ext cx="2377441" cy="1780176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06499" y="4023361"/>
            <a:ext cx="1442984" cy="201168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125575" y="4117553"/>
            <a:ext cx="1342929" cy="1175807"/>
            <a:chOff x="4063910" y="1756992"/>
            <a:chExt cx="1178940" cy="1032226"/>
          </a:xfrm>
        </p:grpSpPr>
        <p:sp>
          <p:nvSpPr>
            <p:cNvPr id="12" name="Oval Callout 11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71448" y="2037769"/>
              <a:ext cx="636088" cy="353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Helvetica"/>
                  <a:cs typeface="Helvetica"/>
                </a:rPr>
                <a:t>“80”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Modern life requires mapping internal states </a:t>
            </a:r>
            <a:b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onto formal systems and vice versa.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06499" y="2011681"/>
            <a:ext cx="1442984" cy="201168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125575" y="2139581"/>
            <a:ext cx="1340723" cy="1173876"/>
            <a:chOff x="4063910" y="1756992"/>
            <a:chExt cx="1178940" cy="1032226"/>
          </a:xfrm>
        </p:grpSpPr>
        <p:sp>
          <p:nvSpPr>
            <p:cNvPr id="17" name="Oval Callout 1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22944" y="2037769"/>
              <a:ext cx="839472" cy="487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0000FF"/>
                  </a:solidFill>
                  <a:latin typeface="Helvetica"/>
                  <a:cs typeface="Helvetica"/>
                </a:rPr>
                <a:t>6:30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2084098"/>
            <a:ext cx="2428240" cy="1354667"/>
          </a:xfrm>
          <a:prstGeom prst="rect">
            <a:avLst/>
          </a:prstGeom>
          <a:scene3d>
            <a:camera prst="perspectiveFront">
              <a:rot lat="0" lon="180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27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6446" y="3185775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Does this time-dependence arise in number estimates?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6446" y="2643007"/>
            <a:ext cx="4227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Ciccini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Anobile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Burr (2014)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46" y="0"/>
            <a:ext cx="4227534" cy="26478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759" y="0"/>
            <a:ext cx="3698240" cy="2637045"/>
          </a:xfrm>
          <a:prstGeom prst="rect">
            <a:avLst/>
          </a:prstGeom>
          <a:ln w="19050" cmpd="sng">
            <a:noFill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7919823" y="-28826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8000"/>
                </a:solidFill>
              </a:rPr>
              <a:t>Responses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19823" y="197974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00FF"/>
                </a:solidFill>
              </a:rPr>
              <a:t>Stimuli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19823" y="423438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800000"/>
                </a:solidFill>
              </a:rPr>
              <a:t>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378887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Yes – there is a significant 1-back correlation, but it is negligible compared to the very long-lasting correlation of </a:t>
            </a:r>
            <a:r>
              <a:rPr lang="en-US" sz="2000" b="1" i="1" dirty="0">
                <a:latin typeface="Helvetica"/>
                <a:cs typeface="Helvetica"/>
              </a:rPr>
              <a:t>errors. </a:t>
            </a:r>
            <a:endParaRPr lang="en-US" sz="2000" b="1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39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What’s up with those?</a:t>
            </a:r>
          </a:p>
        </p:txBody>
      </p:sp>
    </p:spTree>
    <p:extLst>
      <p:ext uri="{BB962C8B-B14F-4D97-AF65-F5344CB8AC3E}">
        <p14:creationId xmlns:p14="http://schemas.microsoft.com/office/powerpoint/2010/main" val="134271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952489" y="2"/>
            <a:ext cx="7192108" cy="3423104"/>
            <a:chOff x="1516496" y="1"/>
            <a:chExt cx="7627503" cy="3630331"/>
          </a:xfrm>
        </p:grpSpPr>
        <p:grpSp>
          <p:nvGrpSpPr>
            <p:cNvPr id="7" name="Group 6"/>
            <p:cNvGrpSpPr/>
            <p:nvPr/>
          </p:nvGrpSpPr>
          <p:grpSpPr>
            <a:xfrm>
              <a:off x="1516496" y="1813809"/>
              <a:ext cx="7627503" cy="1816523"/>
              <a:chOff x="-779127" y="584200"/>
              <a:chExt cx="9923127" cy="23632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3162" y="584200"/>
                <a:ext cx="3546937" cy="236323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100" y="584200"/>
                <a:ext cx="3803900" cy="236323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79127" y="584200"/>
                <a:ext cx="2572290" cy="2363235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496" y="1"/>
              <a:ext cx="1977214" cy="181380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05058" y="-1"/>
            <a:ext cx="5249425" cy="1710275"/>
            <a:chOff x="2481919" y="-1"/>
            <a:chExt cx="6672564" cy="21739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1351" y="-1"/>
              <a:ext cx="3493132" cy="217393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1919" y="2"/>
              <a:ext cx="3155565" cy="217393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 rot="16200000">
            <a:off x="898468" y="670469"/>
            <a:ext cx="171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Real data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74186" y="2244803"/>
            <a:ext cx="17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Static mapping</a:t>
            </a:r>
          </a:p>
        </p:txBody>
      </p:sp>
    </p:spTree>
    <p:extLst>
      <p:ext uri="{BB962C8B-B14F-4D97-AF65-F5344CB8AC3E}">
        <p14:creationId xmlns:p14="http://schemas.microsoft.com/office/powerpoint/2010/main" val="3082917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852161" y="284482"/>
            <a:ext cx="3190239" cy="1910078"/>
          </a:xfrm>
          <a:prstGeom prst="wedgeEllipseCallout">
            <a:avLst>
              <a:gd name="adj1" fmla="val -59073"/>
              <a:gd name="adj2" fmla="val 2016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446" y="6396335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Does time-averaging cause the drift?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613637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Ciccini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Anobile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Burr (2014)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05" y="976465"/>
            <a:ext cx="717898" cy="537374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450" y="976465"/>
            <a:ext cx="715800" cy="537375"/>
          </a:xfrm>
          <a:prstGeom prst="rect">
            <a:avLst/>
          </a:prstGeom>
          <a:ln w="12700" cmpd="sng">
            <a:solidFill>
              <a:srgbClr val="000000"/>
            </a:solidFill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6704703" y="1330959"/>
            <a:ext cx="151874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86320" y="976465"/>
            <a:ext cx="0" cy="35449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845" y="2997200"/>
            <a:ext cx="2196797" cy="26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642" y="2997200"/>
            <a:ext cx="4227534" cy="26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952489" y="2"/>
            <a:ext cx="7192108" cy="3423104"/>
            <a:chOff x="1516496" y="1"/>
            <a:chExt cx="7627503" cy="3630331"/>
          </a:xfrm>
        </p:grpSpPr>
        <p:grpSp>
          <p:nvGrpSpPr>
            <p:cNvPr id="7" name="Group 6"/>
            <p:cNvGrpSpPr/>
            <p:nvPr/>
          </p:nvGrpSpPr>
          <p:grpSpPr>
            <a:xfrm>
              <a:off x="1516496" y="1813809"/>
              <a:ext cx="7627503" cy="1816523"/>
              <a:chOff x="-779127" y="584200"/>
              <a:chExt cx="9923127" cy="23632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3162" y="584200"/>
                <a:ext cx="3546937" cy="236323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100" y="584200"/>
                <a:ext cx="3803900" cy="236323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79127" y="584200"/>
                <a:ext cx="2572290" cy="2363235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496" y="1"/>
              <a:ext cx="1977214" cy="181380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05058" y="-1"/>
            <a:ext cx="5249425" cy="1710275"/>
            <a:chOff x="2481919" y="-1"/>
            <a:chExt cx="6672564" cy="21739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1351" y="-1"/>
              <a:ext cx="3493132" cy="217393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1919" y="2"/>
              <a:ext cx="3155565" cy="217393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 rot="16200000">
            <a:off x="898468" y="670469"/>
            <a:ext cx="171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Real data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74186" y="2244803"/>
            <a:ext cx="17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Static mapping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998" y="3423107"/>
            <a:ext cx="1877842" cy="17252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9260" y="3423106"/>
            <a:ext cx="2567533" cy="17096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6793" y="3423107"/>
            <a:ext cx="2741365" cy="170966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615066" y="3718206"/>
            <a:ext cx="1710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Burr response averaging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84916" y="6550223"/>
            <a:ext cx="6538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Ciccini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Anobile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Burr (2014)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45" y="5132774"/>
            <a:ext cx="2585562" cy="17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22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952489" y="2"/>
            <a:ext cx="7192108" cy="3423104"/>
            <a:chOff x="1516496" y="1"/>
            <a:chExt cx="7627503" cy="3630331"/>
          </a:xfrm>
        </p:grpSpPr>
        <p:grpSp>
          <p:nvGrpSpPr>
            <p:cNvPr id="7" name="Group 6"/>
            <p:cNvGrpSpPr/>
            <p:nvPr/>
          </p:nvGrpSpPr>
          <p:grpSpPr>
            <a:xfrm>
              <a:off x="1516496" y="1813809"/>
              <a:ext cx="7627503" cy="1816523"/>
              <a:chOff x="-779127" y="584200"/>
              <a:chExt cx="9923127" cy="23632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3162" y="584200"/>
                <a:ext cx="3546937" cy="236323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100" y="584200"/>
                <a:ext cx="3803900" cy="236323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79127" y="584200"/>
                <a:ext cx="2572290" cy="2363235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496" y="1"/>
              <a:ext cx="1977214" cy="181380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05058" y="-1"/>
            <a:ext cx="5249425" cy="1710275"/>
            <a:chOff x="2481919" y="-1"/>
            <a:chExt cx="6672564" cy="21739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1351" y="-1"/>
              <a:ext cx="3493132" cy="217393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1919" y="2"/>
              <a:ext cx="3155565" cy="217393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 rot="16200000">
            <a:off x="898468" y="670469"/>
            <a:ext cx="171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Real data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74186" y="2244803"/>
            <a:ext cx="17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Static mapping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6925" y="5132774"/>
            <a:ext cx="2757075" cy="17252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4832" y="5148333"/>
            <a:ext cx="2572094" cy="17096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8272" y="5148333"/>
            <a:ext cx="1861297" cy="17096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8998" y="3423107"/>
            <a:ext cx="1877842" cy="17252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9260" y="3423106"/>
            <a:ext cx="2567533" cy="17096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793" y="3423107"/>
            <a:ext cx="2741365" cy="170966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615066" y="3718206"/>
            <a:ext cx="1710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Burr response averaging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713801" y="5664746"/>
            <a:ext cx="17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Dynamic mapping</a:t>
            </a:r>
          </a:p>
        </p:txBody>
      </p:sp>
    </p:spTree>
    <p:extLst>
      <p:ext uri="{BB962C8B-B14F-4D97-AF65-F5344CB8AC3E}">
        <p14:creationId xmlns:p14="http://schemas.microsoft.com/office/powerpoint/2010/main" val="2500290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9154483" cy="4391600"/>
            <a:chOff x="1952489" y="2"/>
            <a:chExt cx="7201994" cy="34549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2489" y="2"/>
              <a:ext cx="1864351" cy="171027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2489" y="1740454"/>
              <a:ext cx="1864350" cy="171449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1985" y="1710274"/>
              <a:ext cx="2682498" cy="174467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7876" y="1740454"/>
              <a:ext cx="2654109" cy="1714497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748" y="-1"/>
            <a:ext cx="3409735" cy="2173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919" y="2"/>
            <a:ext cx="3262830" cy="217393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1" y="531623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/>
                <a:cs typeface="Helvetica"/>
              </a:rPr>
              <a:t>Error autocorrelation and considerable variability arises from continuously updating estimate of the mapping function.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" y="639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Let’s explicitly evaluate the drift of the slopes in subjects</a:t>
            </a:r>
          </a:p>
        </p:txBody>
      </p:sp>
    </p:spTree>
    <p:extLst>
      <p:ext uri="{BB962C8B-B14F-4D97-AF65-F5344CB8AC3E}">
        <p14:creationId xmlns:p14="http://schemas.microsoft.com/office/powerpoint/2010/main" val="406828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105" y="916405"/>
            <a:ext cx="438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Trials 1, 3, 5, 7, …, 299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44720" y="916405"/>
            <a:ext cx="439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Trials 2, 4, 6, 8, …, 300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" y="1285737"/>
            <a:ext cx="9144000" cy="4502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45" y="45474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Split-half (</a:t>
            </a:r>
            <a:r>
              <a:rPr lang="en-US" sz="2400" b="1" dirty="0">
                <a:solidFill>
                  <a:srgbClr val="0000FF"/>
                </a:solidFill>
                <a:latin typeface="Helvetica"/>
                <a:cs typeface="Helvetica"/>
              </a:rPr>
              <a:t>modular</a:t>
            </a:r>
            <a:r>
              <a:rPr lang="en-US" sz="2400" b="1" dirty="0">
                <a:latin typeface="Helvetica"/>
                <a:cs typeface="Helvetica"/>
              </a:rPr>
              <a:t>) correlation: </a:t>
            </a:r>
            <a:r>
              <a:rPr lang="en-US" sz="2400" b="1" dirty="0">
                <a:solidFill>
                  <a:srgbClr val="0000FF"/>
                </a:solidFill>
                <a:latin typeface="Helvetica"/>
                <a:cs typeface="Helvetica"/>
              </a:rPr>
              <a:t>0.95</a:t>
            </a:r>
          </a:p>
        </p:txBody>
      </p:sp>
    </p:spTree>
    <p:extLst>
      <p:ext uri="{BB962C8B-B14F-4D97-AF65-F5344CB8AC3E}">
        <p14:creationId xmlns:p14="http://schemas.microsoft.com/office/powerpoint/2010/main" val="3282532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737"/>
            <a:ext cx="9144000" cy="4495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105" y="916405"/>
            <a:ext cx="438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Trials 1-150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44720" y="916405"/>
            <a:ext cx="439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Trials 151-300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Split-half (</a:t>
            </a: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blocked</a:t>
            </a:r>
            <a:r>
              <a:rPr lang="en-US" sz="2400" b="1" dirty="0">
                <a:latin typeface="Helvetica"/>
                <a:cs typeface="Helvetica"/>
              </a:rPr>
              <a:t>) correlation: </a:t>
            </a: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0.83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5" y="45474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Split-half (</a:t>
            </a:r>
            <a:r>
              <a:rPr lang="en-US" sz="2400" b="1" dirty="0">
                <a:solidFill>
                  <a:srgbClr val="0000FF"/>
                </a:solidFill>
                <a:latin typeface="Helvetica"/>
                <a:cs typeface="Helvetica"/>
              </a:rPr>
              <a:t>modular</a:t>
            </a:r>
            <a:r>
              <a:rPr lang="en-US" sz="2400" b="1" dirty="0">
                <a:latin typeface="Helvetica"/>
                <a:cs typeface="Helvetica"/>
              </a:rPr>
              <a:t>) correlation: </a:t>
            </a:r>
            <a:r>
              <a:rPr lang="en-US" sz="2400" b="1" dirty="0">
                <a:solidFill>
                  <a:srgbClr val="0000FF"/>
                </a:solidFill>
                <a:latin typeface="Helvetica"/>
                <a:cs typeface="Helvetica"/>
              </a:rPr>
              <a:t>0.95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6446" y="6004560"/>
            <a:ext cx="915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Huh?  Maybe the magnitude-number </a:t>
            </a:r>
            <a:br>
              <a:rPr lang="en-US" sz="2400" b="1" dirty="0">
                <a:latin typeface="Helvetica"/>
                <a:cs typeface="Helvetica"/>
              </a:rPr>
            </a:br>
            <a:r>
              <a:rPr lang="en-US" sz="2400" b="1" dirty="0">
                <a:latin typeface="Helvetica"/>
                <a:cs typeface="Helvetica"/>
              </a:rPr>
              <a:t>mapping slope changes over time?</a:t>
            </a:r>
          </a:p>
        </p:txBody>
      </p:sp>
    </p:spTree>
    <p:extLst>
      <p:ext uri="{BB962C8B-B14F-4D97-AF65-F5344CB8AC3E}">
        <p14:creationId xmlns:p14="http://schemas.microsoft.com/office/powerpoint/2010/main" val="1322408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483048" cy="3817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38" y="0"/>
            <a:ext cx="5647762" cy="3817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3882913"/>
            <a:ext cx="3483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Split half-correlation:</a:t>
            </a:r>
          </a:p>
          <a:p>
            <a:pPr algn="ctr"/>
            <a:r>
              <a:rPr lang="en-US" b="1" dirty="0">
                <a:latin typeface="Helvetica"/>
                <a:cs typeface="Helvetica"/>
              </a:rPr>
              <a:t>2 “blocks” of 150 trials each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0224" y="3882913"/>
            <a:ext cx="5263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Split 30ths:</a:t>
            </a:r>
          </a:p>
          <a:p>
            <a:pPr algn="ctr"/>
            <a:r>
              <a:rPr lang="en-US" b="1" dirty="0">
                <a:latin typeface="Helvetica"/>
                <a:cs typeface="Helvetica"/>
              </a:rPr>
              <a:t>30 “blocks” of 10 trials each</a:t>
            </a:r>
          </a:p>
        </p:txBody>
      </p:sp>
    </p:spTree>
    <p:extLst>
      <p:ext uri="{BB962C8B-B14F-4D97-AF65-F5344CB8AC3E}">
        <p14:creationId xmlns:p14="http://schemas.microsoft.com/office/powerpoint/2010/main" val="1726561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0"/>
            <a:ext cx="728472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6589" y="5758030"/>
            <a:ext cx="3312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Helvetica"/>
                <a:cs typeface="Helvetica"/>
              </a:rPr>
              <a:t>Correlation of </a:t>
            </a:r>
          </a:p>
          <a:p>
            <a:pPr algn="r"/>
            <a:r>
              <a:rPr lang="en-US" b="1" dirty="0">
                <a:latin typeface="Helvetica"/>
                <a:cs typeface="Helvetica"/>
              </a:rPr>
              <a:t>slope estimates between each of 30 “10” trial blocks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20" y="3097306"/>
            <a:ext cx="641426" cy="13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1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080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5" y="548641"/>
            <a:ext cx="2872829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96899" y="223521"/>
            <a:ext cx="1999209" cy="27871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02960" y="419576"/>
            <a:ext cx="3098800" cy="1618411"/>
            <a:chOff x="4063910" y="1756992"/>
            <a:chExt cx="1976421" cy="1032226"/>
          </a:xfrm>
        </p:grpSpPr>
        <p:sp>
          <p:nvSpPr>
            <p:cNvPr id="8" name="Oval Callout 7"/>
            <p:cNvSpPr/>
            <p:nvPr/>
          </p:nvSpPr>
          <p:spPr>
            <a:xfrm>
              <a:off x="4063910" y="1756992"/>
              <a:ext cx="1976421" cy="1032226"/>
            </a:xfrm>
            <a:prstGeom prst="wedgeEllipseCallout">
              <a:avLst>
                <a:gd name="adj1" fmla="val -63636"/>
                <a:gd name="adj2" fmla="val 1484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45528" y="2037769"/>
              <a:ext cx="1672305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00FF"/>
                  </a:solidFill>
                  <a:latin typeface="Helvetica"/>
                  <a:cs typeface="Helvetica"/>
                </a:rPr>
                <a:t>blue</a:t>
              </a:r>
              <a:r>
                <a:rPr lang="en-US" sz="4000" b="1" dirty="0">
                  <a:latin typeface="Helvetica"/>
                  <a:cs typeface="Helvetica"/>
                </a:rPr>
                <a:t> &gt; </a:t>
              </a:r>
              <a:r>
                <a:rPr lang="en-US" sz="4000" b="1" dirty="0">
                  <a:solidFill>
                    <a:srgbClr val="FF0000"/>
                  </a:solidFill>
                  <a:latin typeface="Helvetica"/>
                  <a:cs typeface="Helvetica"/>
                </a:rPr>
                <a:t>red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3241041"/>
            <a:ext cx="2343048" cy="2482017"/>
            <a:chOff x="0" y="3241041"/>
            <a:chExt cx="2343048" cy="24820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241041"/>
              <a:ext cx="2343048" cy="217424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0" y="5415281"/>
              <a:ext cx="2343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cs typeface="Helvetica"/>
                </a:rPr>
                <a:t>Brannon (2006)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2521" y="3241040"/>
            <a:ext cx="6311478" cy="2480529"/>
            <a:chOff x="2832521" y="3241040"/>
            <a:chExt cx="6311478" cy="2480529"/>
          </a:xfrm>
        </p:grpSpPr>
        <p:grpSp>
          <p:nvGrpSpPr>
            <p:cNvPr id="12" name="Group 11"/>
            <p:cNvGrpSpPr/>
            <p:nvPr/>
          </p:nvGrpSpPr>
          <p:grpSpPr>
            <a:xfrm>
              <a:off x="2832522" y="3241040"/>
              <a:ext cx="6311477" cy="2072640"/>
              <a:chOff x="2414852" y="3149600"/>
              <a:chExt cx="6729148" cy="2209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4852" y="3149600"/>
                <a:ext cx="2688210" cy="22098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3061" y="3149600"/>
                <a:ext cx="4040939" cy="2209800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2832521" y="5413792"/>
              <a:ext cx="6311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cs typeface="Helvetica"/>
                </a:rPr>
                <a:t>Burr &amp; Ross (2008)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027003"/>
            <a:ext cx="91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Relative </a:t>
            </a:r>
            <a:r>
              <a:rPr lang="en-US" sz="2400" b="1" dirty="0" err="1">
                <a:latin typeface="Helvetica"/>
                <a:cs typeface="Helvetica"/>
              </a:rPr>
              <a:t>numerosity</a:t>
            </a:r>
            <a:r>
              <a:rPr lang="en-US" sz="2400" b="1" dirty="0">
                <a:latin typeface="Helvetica"/>
                <a:cs typeface="Helvetica"/>
              </a:rPr>
              <a:t> comparisons suggest an (adaptable) Weber-Fechner representation of numerical magnitude.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823482" y="523598"/>
            <a:ext cx="853833" cy="313402"/>
            <a:chOff x="5677977" y="1152560"/>
            <a:chExt cx="1686318" cy="61896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Triangle 16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01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446" y="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Compare correlation across split-30ths at varying distances.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61665"/>
            <a:ext cx="4591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Blocked: </a:t>
            </a:r>
          </a:p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	Distance 10: </a:t>
            </a:r>
          </a:p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- trials 1-10 </a:t>
            </a:r>
            <a:r>
              <a:rPr lang="en-US" dirty="0" err="1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 trials 11-20</a:t>
            </a:r>
          </a:p>
          <a:p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	- trials 11-20 </a:t>
            </a:r>
            <a:r>
              <a:rPr lang="en-US" dirty="0" err="1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 trials 21-30 …</a:t>
            </a:r>
          </a:p>
          <a:p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Distance 20:</a:t>
            </a:r>
          </a:p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- trials 1-10 </a:t>
            </a:r>
            <a:r>
              <a:rPr lang="en-US" dirty="0" err="1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 trials 21-30</a:t>
            </a:r>
          </a:p>
          <a:p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	- trials 11-21 </a:t>
            </a:r>
            <a:r>
              <a:rPr lang="en-US" dirty="0" err="1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 trials 31-40 …</a:t>
            </a:r>
          </a:p>
          <a:p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Distance 290:</a:t>
            </a:r>
          </a:p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	-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trials 1-10 </a:t>
            </a:r>
            <a:r>
              <a:rPr lang="en-US" dirty="0" err="1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 trials 291-300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2626" y="461665"/>
            <a:ext cx="4591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Modular (control): 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	“Distance 10”: 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- trials {1, 31, …} </a:t>
            </a:r>
            <a:r>
              <a:rPr lang="en-US" dirty="0" err="1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 trials {2, 32, …}</a:t>
            </a: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- trials {2, 32, …} </a:t>
            </a:r>
            <a:r>
              <a:rPr lang="en-US" dirty="0" err="1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 trials {3, 33, …} …</a:t>
            </a: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“Distance 20”: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- trials {1, 31, …} </a:t>
            </a:r>
            <a:r>
              <a:rPr lang="en-US" dirty="0" err="1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 trials {3, 33, …}</a:t>
            </a: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- trials {2, 32, …} </a:t>
            </a:r>
            <a:r>
              <a:rPr lang="en-US" dirty="0" err="1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 trials {4, 34, …} …</a:t>
            </a: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“Distance 290”: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- trials {1, 31, …} </a:t>
            </a:r>
            <a:r>
              <a:rPr lang="en-US" dirty="0" err="1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 trials {30, 60,…}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81" y="3323989"/>
            <a:ext cx="5006919" cy="33206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2412819" y="4575383"/>
            <a:ext cx="3026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/>
                <a:cs typeface="Helvetica"/>
              </a:rPr>
              <a:t>Reliability of slope </a:t>
            </a:r>
            <a:br>
              <a:rPr lang="en-US" sz="1400" b="1" dirty="0">
                <a:latin typeface="Helvetica"/>
                <a:cs typeface="Helvetica"/>
              </a:rPr>
            </a:br>
            <a:r>
              <a:rPr lang="en-US" sz="1400" b="1" dirty="0">
                <a:latin typeface="Helvetica"/>
                <a:cs typeface="Helvetica"/>
              </a:rPr>
              <a:t>estimates across splits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76789" y="6557021"/>
            <a:ext cx="4767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/>
                <a:cs typeface="Helvetica"/>
              </a:rPr>
              <a:t>Distance (trials)</a:t>
            </a:r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" y="3361898"/>
            <a:ext cx="3214296" cy="30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8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Helvetica"/>
                  <a:cs typeface="Helvetica"/>
                </a:rPr>
                <a:t>“80”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68306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4880" y="4514058"/>
            <a:ext cx="8199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Mapping is bi-linear with calibrated range up to ~20.</a:t>
            </a:r>
          </a:p>
          <a:p>
            <a:r>
              <a:rPr lang="en-US" sz="2000" b="1" dirty="0" err="1">
                <a:latin typeface="Helvetica"/>
                <a:cs typeface="Helvetica"/>
              </a:rPr>
              <a:t>Miscalibrated</a:t>
            </a:r>
            <a:r>
              <a:rPr lang="en-US" sz="2000" b="1" dirty="0">
                <a:latin typeface="Helvetica"/>
                <a:cs typeface="Helvetica"/>
              </a:rPr>
              <a:t> mapping seems to change slowly over time.</a:t>
            </a:r>
          </a:p>
          <a:p>
            <a:r>
              <a:rPr lang="en-US" sz="2000" b="1" dirty="0">
                <a:latin typeface="Helvetica"/>
                <a:cs typeface="Helvetica"/>
              </a:rPr>
              <a:t>Calibration drifts as people update with own noise.***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48602" y="759910"/>
            <a:ext cx="1112891" cy="408490"/>
            <a:chOff x="5677977" y="1152560"/>
            <a:chExt cx="1686318" cy="6189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4035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Is this mapping the same for different stimuli?</a:t>
            </a:r>
          </a:p>
        </p:txBody>
      </p:sp>
    </p:spTree>
    <p:extLst>
      <p:ext uri="{BB962C8B-B14F-4D97-AF65-F5344CB8AC3E}">
        <p14:creationId xmlns:p14="http://schemas.microsoft.com/office/powerpoint/2010/main" val="3862395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1" y="0"/>
            <a:ext cx="9320309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094480" y="3139440"/>
            <a:ext cx="104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Helvetica"/>
                <a:cs typeface="Helvetica"/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133974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2" y="84852"/>
            <a:ext cx="2860074" cy="21149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551" y="85054"/>
            <a:ext cx="2872280" cy="21226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9235" y="85054"/>
            <a:ext cx="69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Area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3357" y="75444"/>
            <a:ext cx="64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Size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5" y="2425852"/>
            <a:ext cx="2862876" cy="21149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357" y="2425853"/>
            <a:ext cx="2872282" cy="21149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000" y="2425853"/>
            <a:ext cx="2874294" cy="21149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999" y="75444"/>
            <a:ext cx="2874296" cy="21241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195000" y="75444"/>
            <a:ext cx="139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Spacing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6446" y="6004560"/>
            <a:ext cx="915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25 trials with (calibrated) feedback, </a:t>
            </a:r>
            <a:br>
              <a:rPr lang="en-US" sz="2400" b="1" dirty="0">
                <a:latin typeface="Helvetica"/>
                <a:cs typeface="Helvetica"/>
              </a:rPr>
            </a:br>
            <a:r>
              <a:rPr lang="en-US" sz="2400" b="1" dirty="0">
                <a:latin typeface="Helvetica"/>
                <a:cs typeface="Helvetica"/>
              </a:rPr>
              <a:t>then lots (up to 975) more without</a:t>
            </a:r>
          </a:p>
        </p:txBody>
      </p:sp>
    </p:spTree>
    <p:extLst>
      <p:ext uri="{BB962C8B-B14F-4D97-AF65-F5344CB8AC3E}">
        <p14:creationId xmlns:p14="http://schemas.microsoft.com/office/powerpoint/2010/main" val="2729420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64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2676" y="50800"/>
            <a:ext cx="1300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Presented</a:t>
            </a:r>
          </a:p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Reported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89" y="4425910"/>
            <a:ext cx="1711671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531" y="5475850"/>
            <a:ext cx="1718977" cy="12703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80" y="4464676"/>
            <a:ext cx="1713347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59" y="5480448"/>
            <a:ext cx="1718977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801" y="4604169"/>
            <a:ext cx="1720181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2682" y="4598681"/>
            <a:ext cx="1720181" cy="12712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2679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0"/>
            <a:ext cx="765348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1876" y="121920"/>
            <a:ext cx="1416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Responses</a:t>
            </a:r>
          </a:p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Medians</a:t>
            </a:r>
          </a:p>
        </p:txBody>
      </p:sp>
    </p:spTree>
    <p:extLst>
      <p:ext uri="{BB962C8B-B14F-4D97-AF65-F5344CB8AC3E}">
        <p14:creationId xmlns:p14="http://schemas.microsoft.com/office/powerpoint/2010/main" val="140711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84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3314759"/>
            <a:ext cx="2501258" cy="18484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76" y="3322739"/>
            <a:ext cx="2488883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213" y="3314759"/>
            <a:ext cx="2499507" cy="18471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539" y="4928282"/>
            <a:ext cx="2499507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" y="4928282"/>
            <a:ext cx="2491320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2560" y="4928282"/>
            <a:ext cx="2501258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 rot="16200000">
            <a:off x="-706315" y="3997474"/>
            <a:ext cx="173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n = 50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92300" y="5724463"/>
            <a:ext cx="171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n = 500</a:t>
            </a:r>
          </a:p>
        </p:txBody>
      </p:sp>
    </p:spTree>
    <p:extLst>
      <p:ext uri="{BB962C8B-B14F-4D97-AF65-F5344CB8AC3E}">
        <p14:creationId xmlns:p14="http://schemas.microsoft.com/office/powerpoint/2010/main" val="3828088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80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" y="130125"/>
            <a:ext cx="1062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Calibrated</a:t>
            </a:r>
            <a:br>
              <a:rPr lang="en-US" sz="1400" b="1" dirty="0">
                <a:latin typeface="Helvetica"/>
                <a:cs typeface="Helvetica"/>
              </a:rPr>
            </a:br>
            <a:r>
              <a:rPr lang="en-US" sz="1400" b="1" dirty="0">
                <a:latin typeface="Helvetica"/>
                <a:cs typeface="Helvetica"/>
              </a:rPr>
              <a:t>feedback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6446" y="6004560"/>
            <a:ext cx="915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After the initial 25 calibrated feedback trials, </a:t>
            </a:r>
            <a:br>
              <a:rPr lang="en-US" sz="2400" b="1" dirty="0">
                <a:latin typeface="Helvetica"/>
                <a:cs typeface="Helvetica"/>
              </a:rPr>
            </a:br>
            <a:r>
              <a:rPr lang="en-US" sz="2400" b="1" dirty="0">
                <a:latin typeface="Helvetica"/>
                <a:cs typeface="Helvetica"/>
              </a:rPr>
              <a:t>people gradually drift out of calibration.</a:t>
            </a:r>
          </a:p>
        </p:txBody>
      </p:sp>
    </p:spTree>
    <p:extLst>
      <p:ext uri="{BB962C8B-B14F-4D97-AF65-F5344CB8AC3E}">
        <p14:creationId xmlns:p14="http://schemas.microsoft.com/office/powerpoint/2010/main" val="2908028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51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6446" y="6004560"/>
            <a:ext cx="915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After the initial 25 calibrated feedback trials (block 1), </a:t>
            </a:r>
            <a:br>
              <a:rPr lang="en-US" sz="2400" b="1" dirty="0">
                <a:latin typeface="Helvetica"/>
                <a:cs typeface="Helvetica"/>
              </a:rPr>
            </a:br>
            <a:r>
              <a:rPr lang="en-US" sz="2400" b="1" dirty="0">
                <a:latin typeface="Helvetica"/>
                <a:cs typeface="Helvetica"/>
              </a:rPr>
              <a:t>people gradually drift out of calibration.</a:t>
            </a:r>
          </a:p>
        </p:txBody>
      </p:sp>
    </p:spTree>
    <p:extLst>
      <p:ext uri="{BB962C8B-B14F-4D97-AF65-F5344CB8AC3E}">
        <p14:creationId xmlns:p14="http://schemas.microsoft.com/office/powerpoint/2010/main" val="1986611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22984" cy="3800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968" y="25400"/>
            <a:ext cx="5088032" cy="3774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45126"/>
            <a:ext cx="915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Slow drift in slopes here too, </a:t>
            </a:r>
          </a:p>
          <a:p>
            <a:pPr algn="ctr"/>
            <a:r>
              <a:rPr lang="en-US" sz="2400" b="1" dirty="0">
                <a:latin typeface="Helvetica"/>
                <a:cs typeface="Helvetica"/>
              </a:rPr>
              <a:t>even though we start off calibrating…</a:t>
            </a:r>
          </a:p>
        </p:txBody>
      </p:sp>
    </p:spTree>
    <p:extLst>
      <p:ext uri="{BB962C8B-B14F-4D97-AF65-F5344CB8AC3E}">
        <p14:creationId xmlns:p14="http://schemas.microsoft.com/office/powerpoint/2010/main" val="176415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Helvetica"/>
                  <a:cs typeface="Helvetica"/>
                </a:rPr>
                <a:t>“80”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80498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</a:p>
        </p:txBody>
      </p:sp>
    </p:spTree>
    <p:extLst>
      <p:ext uri="{BB962C8B-B14F-4D97-AF65-F5344CB8AC3E}">
        <p14:creationId xmlns:p14="http://schemas.microsoft.com/office/powerpoint/2010/main" val="515461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87890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256" y="5559585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size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0256" y="5869610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Helvetica"/>
                <a:cs typeface="Helvetica"/>
              </a:rPr>
              <a:t>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256" y="6206875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68987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42" y="24973"/>
            <a:ext cx="6863158" cy="4629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59152" y="3503242"/>
            <a:ext cx="1415772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size-space</a:t>
            </a:r>
          </a:p>
          <a:p>
            <a:pPr algn="r"/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size-area</a:t>
            </a:r>
          </a:p>
          <a:p>
            <a:pPr algn="r"/>
            <a:r>
              <a:rPr lang="en-US" sz="1600" b="1" dirty="0">
                <a:solidFill>
                  <a:srgbClr val="008000"/>
                </a:solidFill>
                <a:latin typeface="Helvetica"/>
                <a:cs typeface="Helvetica"/>
              </a:rPr>
              <a:t>space-area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" y="4694174"/>
            <a:ext cx="2248571" cy="2163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1689"/>
            <a:ext cx="2247164" cy="2157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" y="-112296"/>
            <a:ext cx="787400" cy="1689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07" y="0"/>
            <a:ext cx="2247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Correlation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07" y="1192474"/>
            <a:ext cx="22485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Feedback [block 0]</a:t>
            </a:r>
          </a:p>
          <a:p>
            <a:pPr algn="ctr"/>
            <a:r>
              <a:rPr lang="en-US" sz="1600" b="1" dirty="0">
                <a:latin typeface="Helvetica"/>
                <a:cs typeface="Helvetica"/>
              </a:rPr>
              <a:t>Trials (1-25)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21" y="4069657"/>
            <a:ext cx="22457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No feedback block 11</a:t>
            </a:r>
          </a:p>
          <a:p>
            <a:pPr algn="ctr"/>
            <a:r>
              <a:rPr lang="en-US" sz="1600" b="1" dirty="0">
                <a:latin typeface="Helvetica"/>
                <a:cs typeface="Helvetica"/>
              </a:rPr>
              <a:t>Trials 276-300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80842" y="5294018"/>
            <a:ext cx="6863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/>
                <a:cs typeface="Helvetica"/>
              </a:rPr>
              <a:t>No correlation between slope estimates with feedback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(because too little real variation in slope estimates*) </a:t>
            </a:r>
            <a:b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</a:br>
            <a:r>
              <a:rPr lang="en-US" sz="2000" b="1" dirty="0">
                <a:latin typeface="Helvetica"/>
                <a:cs typeface="Helvetica"/>
              </a:rPr>
              <a:t>this correlation grows as people drift out of calibration</a:t>
            </a:r>
          </a:p>
        </p:txBody>
      </p:sp>
    </p:spTree>
    <p:extLst>
      <p:ext uri="{BB962C8B-B14F-4D97-AF65-F5344CB8AC3E}">
        <p14:creationId xmlns:p14="http://schemas.microsoft.com/office/powerpoint/2010/main" val="1429417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29"/>
            <a:ext cx="9144000" cy="5242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7198" y="344840"/>
            <a:ext cx="233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size-size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02316" y="344840"/>
            <a:ext cx="2352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8000"/>
                </a:solidFill>
                <a:latin typeface="Helvetica"/>
                <a:cs typeface="Helvetica"/>
              </a:rPr>
              <a:t>density-density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7550" y="344840"/>
            <a:ext cx="232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area-area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198" y="3059672"/>
            <a:ext cx="233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size-density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2316" y="3059313"/>
            <a:ext cx="2352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660066"/>
                </a:solidFill>
                <a:latin typeface="Helvetica"/>
                <a:cs typeface="Helvetica"/>
              </a:rPr>
              <a:t>size-area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7550" y="3059313"/>
            <a:ext cx="232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8F8F"/>
                </a:solidFill>
                <a:latin typeface="Helvetica"/>
                <a:cs typeface="Helvetica"/>
              </a:rPr>
              <a:t>space-density</a:t>
            </a:r>
          </a:p>
        </p:txBody>
      </p:sp>
    </p:spTree>
    <p:extLst>
      <p:ext uri="{BB962C8B-B14F-4D97-AF65-F5344CB8AC3E}">
        <p14:creationId xmlns:p14="http://schemas.microsoft.com/office/powerpoint/2010/main" val="843038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455647" y="2646077"/>
            <a:ext cx="1688353" cy="663387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55647" y="1982690"/>
            <a:ext cx="1688353" cy="66338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455647" y="1319303"/>
            <a:ext cx="1688353" cy="66338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55647" y="655916"/>
            <a:ext cx="1688353" cy="66338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55647" y="-7471"/>
            <a:ext cx="1688353" cy="6633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55647" y="3309464"/>
            <a:ext cx="1688353" cy="663387"/>
          </a:xfrm>
          <a:prstGeom prst="rect">
            <a:avLst/>
          </a:prstGeom>
          <a:solidFill>
            <a:srgbClr val="008F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111258" cy="41954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1257" y="175563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size-size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09337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/>
                <a:cs typeface="Helvetica"/>
              </a:rPr>
              <a:t>Correlation of slopes at different distances is indistinguishable </a:t>
            </a:r>
            <a:br>
              <a:rPr lang="en-US" sz="2000" b="1" dirty="0">
                <a:latin typeface="Helvetica"/>
                <a:cs typeface="Helvetica"/>
              </a:rPr>
            </a:br>
            <a:r>
              <a:rPr lang="en-US" sz="2000" b="1" dirty="0">
                <a:latin typeface="Helvetica"/>
                <a:cs typeface="Helvetica"/>
              </a:rPr>
              <a:t>within and across stimulus types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28" y="717286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728" y="1378617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728" y="62049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56" y="717736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56" y="1379067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256" y="62499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28" y="3367989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56" y="2715030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728" y="2050281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56" y="2050731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56" y="3367989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728" y="2715030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111257" y="820676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Helvetica"/>
                <a:cs typeface="Helvetica"/>
              </a:rPr>
              <a:t>space-space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1256" y="1510421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area-area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11257" y="2156981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size-space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11257" y="2824634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60066"/>
                </a:solidFill>
                <a:latin typeface="Helvetica"/>
                <a:cs typeface="Helvetica"/>
              </a:rPr>
              <a:t>size-area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11257" y="3472577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F8F"/>
                </a:solidFill>
                <a:latin typeface="Helvetica"/>
                <a:cs typeface="Helvetica"/>
              </a:rPr>
              <a:t>space-area</a:t>
            </a:r>
          </a:p>
        </p:txBody>
      </p:sp>
    </p:spTree>
    <p:extLst>
      <p:ext uri="{BB962C8B-B14F-4D97-AF65-F5344CB8AC3E}">
        <p14:creationId xmlns:p14="http://schemas.microsoft.com/office/powerpoint/2010/main" val="2787034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Helvetica"/>
                  <a:cs typeface="Helvetica"/>
                </a:rPr>
                <a:t>“80”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68306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4880" y="4514058"/>
            <a:ext cx="8199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Mapping is bi-linear with calibrated range up to ~20.</a:t>
            </a:r>
          </a:p>
          <a:p>
            <a:r>
              <a:rPr lang="en-US" sz="2000" b="1" dirty="0" err="1">
                <a:latin typeface="Helvetica"/>
                <a:cs typeface="Helvetica"/>
              </a:rPr>
              <a:t>Miscalibrated</a:t>
            </a:r>
            <a:r>
              <a:rPr lang="en-US" sz="2000" b="1" dirty="0">
                <a:latin typeface="Helvetica"/>
                <a:cs typeface="Helvetica"/>
              </a:rPr>
              <a:t> mapping seems to change slowly over time.</a:t>
            </a:r>
          </a:p>
          <a:p>
            <a:r>
              <a:rPr lang="en-US" sz="2000" b="1" dirty="0">
                <a:latin typeface="Helvetica"/>
                <a:cs typeface="Helvetica"/>
              </a:rPr>
              <a:t>Calibration is short-lived.</a:t>
            </a:r>
          </a:p>
          <a:p>
            <a:r>
              <a:rPr lang="en-US" sz="2000" b="1" dirty="0" err="1">
                <a:latin typeface="Helvetica"/>
                <a:cs typeface="Helvetica"/>
              </a:rPr>
              <a:t>Miscalibration</a:t>
            </a:r>
            <a:r>
              <a:rPr lang="en-US" sz="2000" b="1" dirty="0">
                <a:latin typeface="Helvetica"/>
                <a:cs typeface="Helvetica"/>
              </a:rPr>
              <a:t> is shared across stimulus types.</a:t>
            </a:r>
          </a:p>
          <a:p>
            <a:r>
              <a:rPr lang="en-US" sz="2000" b="1" dirty="0">
                <a:latin typeface="Helvetica"/>
                <a:cs typeface="Helvetica"/>
              </a:rPr>
              <a:t>Calibration drifts as people update with own noise.***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48602" y="759910"/>
            <a:ext cx="1112891" cy="408490"/>
            <a:chOff x="5677977" y="1152560"/>
            <a:chExt cx="1686318" cy="6189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639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49924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66" y="369614"/>
            <a:ext cx="3630866" cy="31598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5331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57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1120" y="2885440"/>
            <a:ext cx="104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Helvetica"/>
                <a:cs typeface="Helvetica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256283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1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47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0"/>
            <a:ext cx="7626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05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0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11623" y="284482"/>
            <a:ext cx="1615439" cy="1368584"/>
            <a:chOff x="4063909" y="1756992"/>
            <a:chExt cx="1030330" cy="1032226"/>
          </a:xfrm>
        </p:grpSpPr>
        <p:sp>
          <p:nvSpPr>
            <p:cNvPr id="8" name="Oval Callout 7"/>
            <p:cNvSpPr/>
            <p:nvPr/>
          </p:nvSpPr>
          <p:spPr>
            <a:xfrm>
              <a:off x="4063909" y="1756992"/>
              <a:ext cx="1030330" cy="1032226"/>
            </a:xfrm>
            <a:prstGeom prst="wedgeEllipseCallout">
              <a:avLst>
                <a:gd name="adj1" fmla="val -75122"/>
                <a:gd name="adj2" fmla="val 1484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58030" y="2037769"/>
              <a:ext cx="481690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0000"/>
                  </a:solidFill>
                  <a:latin typeface="Helvetica"/>
                  <a:cs typeface="Helvetica"/>
                </a:rPr>
                <a:t>80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884414" y="5455067"/>
            <a:ext cx="319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Atkinson et al (1976)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027003"/>
            <a:ext cx="91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Helvetica"/>
                <a:cs typeface="Helvetica"/>
              </a:rPr>
              <a:t>Misestimation</a:t>
            </a:r>
            <a:r>
              <a:rPr lang="en-US" sz="2400" b="1" dirty="0">
                <a:latin typeface="Helvetica"/>
                <a:cs typeface="Helvetica"/>
              </a:rPr>
              <a:t> follows a Stevens’ power law </a:t>
            </a:r>
            <a:br>
              <a:rPr lang="en-US" sz="2400" b="1" dirty="0">
                <a:latin typeface="Helvetica"/>
                <a:cs typeface="Helvetica"/>
              </a:rPr>
            </a:br>
            <a:r>
              <a:rPr lang="en-US" sz="2400" b="1" dirty="0">
                <a:latin typeface="Helvetica"/>
                <a:cs typeface="Helvetica"/>
              </a:rPr>
              <a:t>past a fast, error-free “</a:t>
            </a:r>
            <a:r>
              <a:rPr lang="en-US" sz="2400" b="1" dirty="0" err="1">
                <a:latin typeface="Helvetica"/>
                <a:cs typeface="Helvetica"/>
              </a:rPr>
              <a:t>subitizing</a:t>
            </a:r>
            <a:r>
              <a:rPr lang="en-US" sz="2400" b="1" dirty="0">
                <a:latin typeface="Helvetica"/>
                <a:cs typeface="Helvetica"/>
              </a:rPr>
              <a:t>” range (# &lt; 5).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413" y="2692400"/>
            <a:ext cx="3194014" cy="272288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86685" y="2692400"/>
            <a:ext cx="2994653" cy="3215640"/>
            <a:chOff x="0" y="2611120"/>
            <a:chExt cx="2994653" cy="32156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99" y="2611120"/>
              <a:ext cx="2947354" cy="318516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5364480"/>
              <a:ext cx="2994653" cy="4622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3984" y="5455067"/>
            <a:ext cx="299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Kaufman et al (1949)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465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02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7739" y="44351"/>
            <a:ext cx="124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Feedback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1.1 – 0.9</a:t>
            </a:r>
          </a:p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0.9 – 1.1</a:t>
            </a:r>
          </a:p>
        </p:txBody>
      </p:sp>
    </p:spTree>
    <p:extLst>
      <p:ext uri="{BB962C8B-B14F-4D97-AF65-F5344CB8AC3E}">
        <p14:creationId xmlns:p14="http://schemas.microsoft.com/office/powerpoint/2010/main" val="1363712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0"/>
            <a:ext cx="7810654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346960" y="0"/>
            <a:ext cx="0" cy="66954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881120" y="0"/>
            <a:ext cx="0" cy="66954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405120" y="0"/>
            <a:ext cx="0" cy="66954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929120" y="0"/>
            <a:ext cx="0" cy="66954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3120" y="5354320"/>
            <a:ext cx="763793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3120" y="4023360"/>
            <a:ext cx="763793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3120" y="2692400"/>
            <a:ext cx="763793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33120" y="1351280"/>
            <a:ext cx="763793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829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9144000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0"/>
            <a:ext cx="6654800" cy="124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8952" y="6488668"/>
            <a:ext cx="26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Izard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Dehaene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32121657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41989" cy="3430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89" y="0"/>
            <a:ext cx="3677060" cy="3430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5390"/>
            <a:ext cx="3641989" cy="3402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988" y="3455390"/>
            <a:ext cx="3594465" cy="34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31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6654800" cy="124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244600"/>
            <a:ext cx="8191500" cy="2400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873484"/>
            <a:ext cx="8178800" cy="24694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8952" y="6488668"/>
            <a:ext cx="26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Izard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Dehaene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2914283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sources of error?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3476"/>
            <a:ext cx="4241024" cy="60345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Weber noise on internal magnitude estimates, plus stable linear </a:t>
            </a:r>
            <a:r>
              <a:rPr lang="en-US" dirty="0" err="1"/>
              <a:t>miscalibration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47" y="1043299"/>
            <a:ext cx="4776353" cy="5029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8952" y="6488668"/>
            <a:ext cx="26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Izard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Dehaene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2128853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1" y="331076"/>
            <a:ext cx="3628213" cy="3257792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05347" y="-1685746"/>
            <a:ext cx="279400" cy="3628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41" y="3588868"/>
            <a:ext cx="3628212" cy="3257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5581" y="-79380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886" y="-79380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941" y="274376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4282" y="264790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5812" y="274376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3rd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281312" y="686992"/>
            <a:ext cx="107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1st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99952" y="1779115"/>
            <a:ext cx="110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2nd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88497" y="2868534"/>
            <a:ext cx="107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0941" y="3588868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44282" y="3579282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5812" y="3588868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3rd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81312" y="4001484"/>
            <a:ext cx="107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1st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99952" y="5093607"/>
            <a:ext cx="110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2nd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88497" y="6183026"/>
            <a:ext cx="107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3rd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1370847" y="1677800"/>
            <a:ext cx="329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Blocked</a:t>
            </a:r>
          </a:p>
        </p:txBody>
      </p:sp>
      <p:sp>
        <p:nvSpPr>
          <p:cNvPr id="39" name="TextBox 38"/>
          <p:cNvSpPr txBox="1"/>
          <p:nvPr/>
        </p:nvSpPr>
        <p:spPr>
          <a:xfrm rot="16200000">
            <a:off x="-1370847" y="4958605"/>
            <a:ext cx="329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Modular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190" y="1192934"/>
            <a:ext cx="4024136" cy="317305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 rot="16200000">
            <a:off x="3234897" y="2450895"/>
            <a:ext cx="3162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 nth reliability </a:t>
            </a:r>
          </a:p>
          <a:p>
            <a:pPr algn="ctr"/>
            <a:r>
              <a:rPr lang="en-US" dirty="0"/>
              <a:t>(slope correlation)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04932" y="1090874"/>
            <a:ext cx="47961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1.0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0.4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39190" y="4355189"/>
            <a:ext cx="414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0							       300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39190" y="4539857"/>
            <a:ext cx="402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Distance between </a:t>
            </a:r>
            <a:r>
              <a:rPr lang="en-US" dirty="0" err="1"/>
              <a:t>nths</a:t>
            </a:r>
            <a:r>
              <a:rPr lang="en-US" dirty="0"/>
              <a:t> (trials)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39190" y="4006710"/>
            <a:ext cx="140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Blocked split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139190" y="3773534"/>
            <a:ext cx="147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Modular split</a:t>
            </a:r>
          </a:p>
        </p:txBody>
      </p:sp>
    </p:spTree>
    <p:extLst>
      <p:ext uri="{BB962C8B-B14F-4D97-AF65-F5344CB8AC3E}">
        <p14:creationId xmlns:p14="http://schemas.microsoft.com/office/powerpoint/2010/main" val="2416470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49" y="528015"/>
            <a:ext cx="2177270" cy="1723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464" y="2048996"/>
            <a:ext cx="4364536" cy="3959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232" y="0"/>
            <a:ext cx="3080833" cy="2764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814" y="2871936"/>
            <a:ext cx="2736266" cy="26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264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582160" cy="3944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458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Kahneman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&amp;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Tversky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(1979)</a:t>
            </a:r>
          </a:p>
        </p:txBody>
      </p:sp>
    </p:spTree>
    <p:extLst>
      <p:ext uri="{BB962C8B-B14F-4D97-AF65-F5344CB8AC3E}">
        <p14:creationId xmlns:p14="http://schemas.microsoft.com/office/powerpoint/2010/main" val="1228750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2578100"/>
            <a:ext cx="561340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0"/>
            <a:ext cx="5486574" cy="24968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7121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Linearity of number-space mapping varies with culture.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50223"/>
            <a:ext cx="916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Dehaene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Izard,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Spelke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Pica (2008)</a:t>
            </a:r>
          </a:p>
        </p:txBody>
      </p:sp>
    </p:spTree>
    <p:extLst>
      <p:ext uri="{BB962C8B-B14F-4D97-AF65-F5344CB8AC3E}">
        <p14:creationId xmlns:p14="http://schemas.microsoft.com/office/powerpoint/2010/main" val="16774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11623" y="284482"/>
            <a:ext cx="1615439" cy="1368584"/>
            <a:chOff x="4063909" y="1756992"/>
            <a:chExt cx="1030330" cy="1032226"/>
          </a:xfrm>
        </p:grpSpPr>
        <p:sp>
          <p:nvSpPr>
            <p:cNvPr id="8" name="Oval Callout 7"/>
            <p:cNvSpPr/>
            <p:nvPr/>
          </p:nvSpPr>
          <p:spPr>
            <a:xfrm>
              <a:off x="4063909" y="1756992"/>
              <a:ext cx="1030330" cy="1032226"/>
            </a:xfrm>
            <a:prstGeom prst="wedgeEllipseCallout">
              <a:avLst>
                <a:gd name="adj1" fmla="val -75122"/>
                <a:gd name="adj2" fmla="val 1484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58030" y="2037769"/>
              <a:ext cx="481690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0000"/>
                  </a:solidFill>
                  <a:latin typeface="Helvetica"/>
                  <a:cs typeface="Helvetica"/>
                </a:rPr>
                <a:t>80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" y="6378138"/>
            <a:ext cx="914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Stevens’ power-law </a:t>
            </a:r>
            <a:r>
              <a:rPr lang="en-US" sz="2400" b="1" dirty="0" err="1">
                <a:latin typeface="Helvetica"/>
                <a:cs typeface="Helvetica"/>
              </a:rPr>
              <a:t>misestimation</a:t>
            </a:r>
            <a:r>
              <a:rPr lang="en-US" sz="2400" b="1" dirty="0">
                <a:latin typeface="Helvetica"/>
                <a:cs typeface="Helvetica"/>
              </a:rPr>
              <a:t> can be recalibrated.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409" y="5550755"/>
            <a:ext cx="772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Izard &amp;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Dehaene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(2008)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09" y="3271104"/>
            <a:ext cx="7721600" cy="22987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013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88900"/>
            <a:ext cx="3670300" cy="290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2997200"/>
            <a:ext cx="3670300" cy="2641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961" y="88900"/>
            <a:ext cx="3949854" cy="5549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8120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Precision of comparing the </a:t>
            </a:r>
            <a:r>
              <a:rPr lang="en-US" sz="2400" b="1" dirty="0" err="1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 of two arrays </a:t>
            </a:r>
            <a:b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predicts subsequent general mathematics ability.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916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Halberda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Mazzocco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Feigenson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158994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936" y="2483598"/>
            <a:ext cx="2793396" cy="2019926"/>
          </a:xfrm>
          <a:prstGeom prst="rect">
            <a:avLst/>
          </a:prstGeom>
          <a:scene3d>
            <a:camera prst="perspectiveFront">
              <a:rot lat="0" lon="18300000" rev="0"/>
            </a:camera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34459" y="2483598"/>
            <a:ext cx="1678547" cy="234008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17642" y="2689307"/>
            <a:ext cx="853833" cy="313402"/>
            <a:chOff x="5677977" y="1152560"/>
            <a:chExt cx="1686318" cy="61896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Triangle 11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63910" y="1756992"/>
            <a:ext cx="1178940" cy="1032226"/>
            <a:chOff x="4063910" y="1756992"/>
            <a:chExt cx="1178940" cy="1032226"/>
          </a:xfrm>
        </p:grpSpPr>
        <p:sp>
          <p:nvSpPr>
            <p:cNvPr id="15" name="Oval Callout 14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49220"/>
                <a:gd name="adj2" fmla="val 4408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45528" y="2043277"/>
              <a:ext cx="83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Helvetica"/>
                  <a:cs typeface="Helvetica"/>
                </a:rPr>
                <a:t>“80”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42850" y="330827"/>
            <a:ext cx="3807762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makes a few assumptions:</a:t>
            </a:r>
          </a:p>
          <a:p>
            <a:pPr marL="342900" indent="-342900">
              <a:buAutoNum type="arabicParenBoth"/>
            </a:pPr>
            <a:r>
              <a:rPr lang="en-US" dirty="0"/>
              <a:t>We have a “</a:t>
            </a:r>
            <a:r>
              <a:rPr lang="en-US" dirty="0" err="1"/>
              <a:t>numerosity</a:t>
            </a:r>
            <a:r>
              <a:rPr lang="en-US" dirty="0"/>
              <a:t> representation”</a:t>
            </a:r>
            <a:br>
              <a:rPr lang="en-US" dirty="0"/>
            </a:br>
            <a:r>
              <a:rPr lang="en-US" dirty="0"/>
              <a:t>(rather than simply a stimulus representation)</a:t>
            </a:r>
          </a:p>
          <a:p>
            <a:pPr marL="342900" indent="-342900">
              <a:buAutoNum type="arabicParenBoth"/>
            </a:pPr>
            <a:r>
              <a:rPr lang="en-US" dirty="0"/>
              <a:t>Our </a:t>
            </a:r>
            <a:r>
              <a:rPr lang="en-US" dirty="0" err="1"/>
              <a:t>numerosity</a:t>
            </a:r>
            <a:r>
              <a:rPr lang="en-US" dirty="0"/>
              <a:t> representation is general and comparable across lots of stimuli.</a:t>
            </a:r>
          </a:p>
          <a:p>
            <a:pPr marL="342900" indent="-342900">
              <a:buAutoNum type="arabicParenBoth"/>
            </a:pPr>
            <a:r>
              <a:rPr lang="en-US" dirty="0"/>
              <a:t>The </a:t>
            </a:r>
            <a:r>
              <a:rPr lang="en-US" dirty="0" err="1"/>
              <a:t>numerosity</a:t>
            </a:r>
            <a:r>
              <a:rPr lang="en-US" dirty="0"/>
              <a:t> representation is </a:t>
            </a:r>
            <a:r>
              <a:rPr lang="en-US" i="1" dirty="0"/>
              <a:t>not </a:t>
            </a:r>
            <a:r>
              <a:rPr lang="en-US" dirty="0"/>
              <a:t>a symbolic number</a:t>
            </a:r>
          </a:p>
          <a:p>
            <a:endParaRPr lang="en-US" dirty="0"/>
          </a:p>
          <a:p>
            <a:r>
              <a:rPr lang="en-US" dirty="0"/>
              <a:t>This sidesteps a few issues:</a:t>
            </a:r>
          </a:p>
          <a:p>
            <a:pPr marL="342900" indent="-342900">
              <a:buAutoNum type="arabicParenBoth"/>
            </a:pPr>
            <a:r>
              <a:rPr lang="en-US" dirty="0"/>
              <a:t>Is </a:t>
            </a:r>
            <a:r>
              <a:rPr lang="en-US" dirty="0" err="1"/>
              <a:t>numerosity</a:t>
            </a:r>
            <a:r>
              <a:rPr lang="en-US" dirty="0"/>
              <a:t> extracted from basic visual features, or is it a visual feature itself?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endParaRPr lang="en-US" dirty="0"/>
          </a:p>
          <a:p>
            <a:r>
              <a:rPr lang="en-US" dirty="0"/>
              <a:t>This leads to a few questions.</a:t>
            </a:r>
          </a:p>
          <a:p>
            <a:pPr marL="342900" indent="-342900">
              <a:buAutoNum type="arabicParenBoth"/>
            </a:pPr>
            <a:r>
              <a:rPr lang="en-US" dirty="0"/>
              <a:t>How do we go from stimulus to the internal magnitude estimate?</a:t>
            </a:r>
          </a:p>
          <a:p>
            <a:pPr marL="342900" indent="-342900">
              <a:buAutoNum type="arabicParenBoth"/>
            </a:pPr>
            <a:r>
              <a:rPr lang="en-US" dirty="0"/>
              <a:t>How do we map the magnitude estimate onto numbers?</a:t>
            </a:r>
          </a:p>
        </p:txBody>
      </p:sp>
    </p:spTree>
    <p:extLst>
      <p:ext uri="{BB962C8B-B14F-4D97-AF65-F5344CB8AC3E}">
        <p14:creationId xmlns:p14="http://schemas.microsoft.com/office/powerpoint/2010/main" val="11642185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96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76893" cy="1686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565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876" y="317211"/>
            <a:ext cx="1276893" cy="16861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959" y="405530"/>
            <a:ext cx="1055250" cy="14407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331470" y="343338"/>
            <a:ext cx="1783812" cy="1032226"/>
            <a:chOff x="4042741" y="1756992"/>
            <a:chExt cx="1783812" cy="1032226"/>
          </a:xfrm>
        </p:grpSpPr>
        <p:sp>
          <p:nvSpPr>
            <p:cNvPr id="15" name="Oval Callout 14"/>
            <p:cNvSpPr/>
            <p:nvPr/>
          </p:nvSpPr>
          <p:spPr>
            <a:xfrm>
              <a:off x="4063910" y="1756992"/>
              <a:ext cx="1762643" cy="1032226"/>
            </a:xfrm>
            <a:prstGeom prst="wedgeEllipseCallout">
              <a:avLst>
                <a:gd name="adj1" fmla="val -66421"/>
                <a:gd name="adj2" fmla="val 1691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42741" y="2032605"/>
              <a:ext cx="17838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Helvetica"/>
                  <a:cs typeface="Helvetica"/>
                </a:rPr>
                <a:t>“</a:t>
              </a:r>
              <a:r>
                <a:rPr lang="en-US" sz="2400" b="1" dirty="0">
                  <a:solidFill>
                    <a:srgbClr val="0000FF"/>
                  </a:solidFill>
                  <a:latin typeface="Helvetica"/>
                  <a:cs typeface="Helvetica"/>
                </a:rPr>
                <a:t>blue</a:t>
              </a:r>
              <a:r>
                <a:rPr lang="en-US" sz="2400" b="1" dirty="0">
                  <a:latin typeface="Helvetica"/>
                  <a:cs typeface="Helvetica"/>
                </a:rPr>
                <a:t>&lt;</a:t>
              </a:r>
              <a:r>
                <a:rPr lang="en-US" sz="2400" b="1" dirty="0">
                  <a:solidFill>
                    <a:srgbClr val="FF0000"/>
                  </a:solidFill>
                  <a:latin typeface="Helvetica"/>
                  <a:cs typeface="Helvetica"/>
                </a:rPr>
                <a:t>red</a:t>
              </a:r>
              <a:r>
                <a:rPr lang="en-US" sz="2400" b="1" dirty="0">
                  <a:latin typeface="Helvetica"/>
                  <a:cs typeface="Helvetica"/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445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758" y="1333500"/>
            <a:ext cx="5505482" cy="552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Kaufman, Lord, Reese, Volkmann (1949)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0"/>
            <a:ext cx="6629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16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37" y="1333500"/>
            <a:ext cx="5476957" cy="552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Kaufman, Lord, Reese, Volkmann (1949)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0"/>
            <a:ext cx="6629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75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15" y="1333500"/>
            <a:ext cx="5581947" cy="552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Kaufman, Lord, Reese, Volkmann (1949)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0"/>
            <a:ext cx="6629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83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0"/>
            <a:ext cx="6629400" cy="133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244600"/>
            <a:ext cx="5194300" cy="561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Kaufman, Lord, Reese, Volkmann (1949)</a:t>
            </a:r>
          </a:p>
        </p:txBody>
      </p:sp>
    </p:spTree>
    <p:extLst>
      <p:ext uri="{BB962C8B-B14F-4D97-AF65-F5344CB8AC3E}">
        <p14:creationId xmlns:p14="http://schemas.microsoft.com/office/powerpoint/2010/main" val="2633497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04842" y="1283267"/>
            <a:ext cx="6792884" cy="5574733"/>
            <a:chOff x="1450318" y="2346158"/>
            <a:chExt cx="5497736" cy="451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0318" y="2346158"/>
              <a:ext cx="5497736" cy="451184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2346158"/>
              <a:ext cx="2511650" cy="904981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9" y="0"/>
            <a:ext cx="7578535" cy="12832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Mandler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Shebo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(1982)</a:t>
            </a:r>
          </a:p>
        </p:txBody>
      </p:sp>
    </p:spTree>
    <p:extLst>
      <p:ext uri="{BB962C8B-B14F-4D97-AF65-F5344CB8AC3E}">
        <p14:creationId xmlns:p14="http://schemas.microsoft.com/office/powerpoint/2010/main" val="35975480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82" y="0"/>
            <a:ext cx="6556257" cy="1870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82" y="1866900"/>
            <a:ext cx="5854700" cy="4991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Atkinson, Campbell, Francis (1976)</a:t>
            </a:r>
          </a:p>
        </p:txBody>
      </p:sp>
    </p:spTree>
    <p:extLst>
      <p:ext uri="{BB962C8B-B14F-4D97-AF65-F5344CB8AC3E}">
        <p14:creationId xmlns:p14="http://schemas.microsoft.com/office/powerpoint/2010/main" val="983033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74726" cy="1186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801"/>
            <a:ext cx="4674726" cy="3928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26" y="0"/>
            <a:ext cx="4469273" cy="4324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689" y="4439491"/>
            <a:ext cx="4658310" cy="24185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72" y="6501641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Whalen,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Gallistel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Gelman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(1999)</a:t>
            </a:r>
          </a:p>
        </p:txBody>
      </p:sp>
    </p:spTree>
    <p:extLst>
      <p:ext uri="{BB962C8B-B14F-4D97-AF65-F5344CB8AC3E}">
        <p14:creationId xmlns:p14="http://schemas.microsoft.com/office/powerpoint/2010/main" val="385933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Helvetica"/>
                  <a:cs typeface="Helvetica"/>
                </a:rPr>
                <a:t>“80”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68306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29360" y="4788378"/>
            <a:ext cx="641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/>
                <a:cs typeface="Helvetica"/>
              </a:rPr>
              <a:t>We map a Fechner-like magnitude representation onto space and numbers via a scalable metric.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48602" y="759910"/>
            <a:ext cx="1112891" cy="408490"/>
            <a:chOff x="5677977" y="1152560"/>
            <a:chExt cx="1686318" cy="6189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7104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30800" cy="59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900"/>
            <a:ext cx="31623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12373"/>
            <a:ext cx="3846272" cy="2800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475" y="901700"/>
            <a:ext cx="5197992" cy="28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67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835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300"/>
            <a:ext cx="9067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334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226051"/>
            <a:ext cx="5270500" cy="554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0"/>
            <a:ext cx="6654800" cy="124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8952" y="6488668"/>
            <a:ext cx="26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Izard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Dehaene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2356110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22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2676" y="50800"/>
            <a:ext cx="130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Presented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2" y="3160179"/>
            <a:ext cx="2488883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590" y="4310439"/>
            <a:ext cx="2499507" cy="18471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97952" y="3160179"/>
            <a:ext cx="69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Area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46590" y="4310439"/>
            <a:ext cx="64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Size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80" y="3160179"/>
            <a:ext cx="2491320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5499" y="4310439"/>
            <a:ext cx="2499507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742" y="5009563"/>
            <a:ext cx="2501258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46" y="5009563"/>
            <a:ext cx="2501258" cy="18484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40446" y="6471920"/>
            <a:ext cx="139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Spacing</a:t>
            </a:r>
          </a:p>
        </p:txBody>
      </p:sp>
    </p:spTree>
    <p:extLst>
      <p:ext uri="{BB962C8B-B14F-4D97-AF65-F5344CB8AC3E}">
        <p14:creationId xmlns:p14="http://schemas.microsoft.com/office/powerpoint/2010/main" val="41994895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877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6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206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54" y="292100"/>
            <a:ext cx="4579645" cy="31318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9400"/>
            <a:ext cx="4580397" cy="3144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08" y="3709195"/>
            <a:ext cx="4591792" cy="31488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6368" y="5047562"/>
            <a:ext cx="1635759" cy="156966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size-size</a:t>
            </a:r>
            <a:b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1600" b="1" dirty="0">
                <a:solidFill>
                  <a:srgbClr val="008000"/>
                </a:solidFill>
                <a:latin typeface="Helvetica"/>
                <a:cs typeface="Helvetica"/>
              </a:rPr>
              <a:t>space-space</a:t>
            </a:r>
            <a:br>
              <a:rPr lang="en-US" sz="1600" b="1" dirty="0">
                <a:solidFill>
                  <a:srgbClr val="008000"/>
                </a:solidFill>
                <a:latin typeface="Helvetica"/>
                <a:cs typeface="Helvetica"/>
              </a:rPr>
            </a:br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area-area</a:t>
            </a:r>
            <a:b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</a:b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size-space</a:t>
            </a:r>
            <a:b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</a:br>
            <a:r>
              <a:rPr lang="en-US" sz="1600" b="1" dirty="0">
                <a:solidFill>
                  <a:srgbClr val="660066"/>
                </a:solidFill>
                <a:latin typeface="Helvetica"/>
                <a:cs typeface="Helvetica"/>
              </a:rPr>
              <a:t>size-area</a:t>
            </a:r>
            <a:br>
              <a:rPr lang="en-US" sz="1600" b="1" dirty="0">
                <a:solidFill>
                  <a:srgbClr val="660066"/>
                </a:solidFill>
                <a:latin typeface="Helvetica"/>
                <a:cs typeface="Helvetica"/>
              </a:rPr>
            </a:br>
            <a:r>
              <a:rPr lang="en-US" sz="1600" b="1" dirty="0">
                <a:solidFill>
                  <a:srgbClr val="008F8F"/>
                </a:solidFill>
                <a:latin typeface="Helvetica"/>
                <a:cs typeface="Helvetica"/>
              </a:rPr>
              <a:t>space-area</a:t>
            </a:r>
          </a:p>
        </p:txBody>
      </p:sp>
    </p:spTree>
    <p:extLst>
      <p:ext uri="{BB962C8B-B14F-4D97-AF65-F5344CB8AC3E}">
        <p14:creationId xmlns:p14="http://schemas.microsoft.com/office/powerpoint/2010/main" val="2060767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133851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3850" y="5134452"/>
            <a:ext cx="403047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"/>
                <a:cs typeface="Helvetica"/>
              </a:rPr>
              <a:t>Having a formal system (e.g. number words) facilitates analog tasks.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0"/>
            <a:ext cx="4229100" cy="462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4900" y="6334780"/>
            <a:ext cx="42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Frank, Everett,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Federenko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Gibson (2008)</a:t>
            </a:r>
          </a:p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Frank &amp;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Barner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(2012)</a:t>
            </a:r>
          </a:p>
        </p:txBody>
      </p:sp>
    </p:spTree>
    <p:extLst>
      <p:ext uri="{BB962C8B-B14F-4D97-AF65-F5344CB8AC3E}">
        <p14:creationId xmlns:p14="http://schemas.microsoft.com/office/powerpoint/2010/main" val="366024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080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5" y="548641"/>
            <a:ext cx="2872829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96899" y="223521"/>
            <a:ext cx="1999209" cy="27871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02960" y="419576"/>
            <a:ext cx="3098800" cy="1618411"/>
            <a:chOff x="4063910" y="1756992"/>
            <a:chExt cx="1976421" cy="1032226"/>
          </a:xfrm>
        </p:grpSpPr>
        <p:sp>
          <p:nvSpPr>
            <p:cNvPr id="8" name="Oval Callout 7"/>
            <p:cNvSpPr/>
            <p:nvPr/>
          </p:nvSpPr>
          <p:spPr>
            <a:xfrm>
              <a:off x="4063910" y="1756992"/>
              <a:ext cx="1976421" cy="1032226"/>
            </a:xfrm>
            <a:prstGeom prst="wedgeEllipseCallout">
              <a:avLst>
                <a:gd name="adj1" fmla="val -63636"/>
                <a:gd name="adj2" fmla="val 1484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45528" y="2037769"/>
              <a:ext cx="1672305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00FF"/>
                  </a:solidFill>
                  <a:latin typeface="Helvetica"/>
                  <a:cs typeface="Helvetica"/>
                </a:rPr>
                <a:t>blue</a:t>
              </a:r>
              <a:r>
                <a:rPr lang="en-US" sz="4000" b="1" dirty="0">
                  <a:latin typeface="Helvetica"/>
                  <a:cs typeface="Helvetica"/>
                </a:rPr>
                <a:t> &gt; </a:t>
              </a:r>
              <a:r>
                <a:rPr lang="en-US" sz="4000" b="1" dirty="0">
                  <a:solidFill>
                    <a:srgbClr val="FF0000"/>
                  </a:solidFill>
                  <a:latin typeface="Helvetica"/>
                  <a:cs typeface="Helvetica"/>
                </a:rPr>
                <a:t>red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027003"/>
            <a:ext cx="91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Precision (Weber-fraction) of numerical magnitude increases with education and predicts general mathematics ability.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823482" y="523598"/>
            <a:ext cx="853833" cy="313402"/>
            <a:chOff x="5677977" y="1152560"/>
            <a:chExt cx="1686318" cy="61896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Triangle 16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57" y="3406880"/>
            <a:ext cx="4311458" cy="19191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857" y="5326004"/>
            <a:ext cx="4358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Piazza, Pica, Izard,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Spelke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Dehaene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(2013)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315" y="3406880"/>
            <a:ext cx="3073657" cy="19191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88560" y="5326004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Halberda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Mazzocco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Feigenson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74821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852161" y="284482"/>
            <a:ext cx="3190239" cy="1910078"/>
          </a:xfrm>
          <a:prstGeom prst="wedgeEllipseCallout">
            <a:avLst>
              <a:gd name="adj1" fmla="val -59073"/>
              <a:gd name="adj2" fmla="val 2016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323" y="6037668"/>
            <a:ext cx="91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Number-space mapping is very sensitive to previous trial, suggesting that the compression arises from time averaging.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" y="5258970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Ciccini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Anobile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Burr (2014)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05" y="976465"/>
            <a:ext cx="717898" cy="537374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450" y="976465"/>
            <a:ext cx="715800" cy="537375"/>
          </a:xfrm>
          <a:prstGeom prst="rect">
            <a:avLst/>
          </a:prstGeom>
          <a:ln w="12700" cmpd="sng">
            <a:solidFill>
              <a:srgbClr val="000000"/>
            </a:solidFill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6704703" y="1330959"/>
            <a:ext cx="151874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86320" y="976465"/>
            <a:ext cx="0" cy="35449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11120"/>
            <a:ext cx="2196797" cy="26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797" y="3523120"/>
            <a:ext cx="2771443" cy="1735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4117" y="2611121"/>
            <a:ext cx="3968283" cy="26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852161" y="284482"/>
            <a:ext cx="3190239" cy="1910078"/>
          </a:xfrm>
          <a:prstGeom prst="wedgeEllipseCallout">
            <a:avLst>
              <a:gd name="adj1" fmla="val -59073"/>
              <a:gd name="adj2" fmla="val 2016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323" y="6057988"/>
            <a:ext cx="91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Number-space mapping is logarithmic/power in youth, </a:t>
            </a:r>
            <a:br>
              <a:rPr lang="en-US" sz="2400" b="1" dirty="0">
                <a:latin typeface="Helvetica"/>
                <a:cs typeface="Helvetica"/>
              </a:rPr>
            </a:br>
            <a:r>
              <a:rPr lang="en-US" sz="2400" b="1" dirty="0">
                <a:latin typeface="Helvetica"/>
                <a:cs typeface="Helvetica"/>
              </a:rPr>
              <a:t>and linearizes with education.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" y="5258970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Siegler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&amp;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Opfer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(2003)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05" y="976465"/>
            <a:ext cx="717898" cy="537374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450" y="976465"/>
            <a:ext cx="715800" cy="537375"/>
          </a:xfrm>
          <a:prstGeom prst="rect">
            <a:avLst/>
          </a:prstGeom>
          <a:ln w="12700" cmpd="sng">
            <a:solidFill>
              <a:srgbClr val="000000"/>
            </a:solidFill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6704703" y="1330959"/>
            <a:ext cx="151874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86320" y="976465"/>
            <a:ext cx="0" cy="35449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95601"/>
            <a:ext cx="4805519" cy="236336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746229" y="2895601"/>
            <a:ext cx="4397771" cy="1899919"/>
            <a:chOff x="2" y="1172232"/>
            <a:chExt cx="7516733" cy="324736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" y="1172232"/>
              <a:ext cx="3916203" cy="324736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6205" y="1172232"/>
              <a:ext cx="3600530" cy="3247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10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31886</TotalTime>
  <Words>1096</Words>
  <Application>Microsoft Macintosh PowerPoint</Application>
  <PresentationFormat>On-screen Show (4:3)</PresentationFormat>
  <Paragraphs>268</Paragraphs>
  <Slides>90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Helvetica</vt:lpstr>
      <vt:lpstr>Office Theme</vt:lpstr>
      <vt:lpstr>Mapping numerosity onto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sources of error?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Vul</dc:creator>
  <cp:lastModifiedBy>Erik Brockbank</cp:lastModifiedBy>
  <cp:revision>258</cp:revision>
  <dcterms:created xsi:type="dcterms:W3CDTF">2012-11-15T00:34:35Z</dcterms:created>
  <dcterms:modified xsi:type="dcterms:W3CDTF">2019-02-01T08:39:44Z</dcterms:modified>
</cp:coreProperties>
</file>